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2" r:id="rId2"/>
    <p:sldMasterId id="2147483930" r:id="rId3"/>
    <p:sldMasterId id="2147483933" r:id="rId4"/>
    <p:sldMasterId id="2147483945" r:id="rId5"/>
    <p:sldMasterId id="2147483957" r:id="rId6"/>
    <p:sldMasterId id="2147484072" r:id="rId7"/>
    <p:sldMasterId id="2147484319" r:id="rId8"/>
    <p:sldMasterId id="2147484331" r:id="rId9"/>
    <p:sldMasterId id="2147484346" r:id="rId10"/>
    <p:sldMasterId id="2147484360" r:id="rId11"/>
    <p:sldMasterId id="2147484372" r:id="rId12"/>
    <p:sldMasterId id="2147484384" r:id="rId13"/>
    <p:sldMasterId id="2147484396" r:id="rId14"/>
    <p:sldMasterId id="2147484409" r:id="rId15"/>
    <p:sldMasterId id="2147484421" r:id="rId16"/>
    <p:sldMasterId id="2147484433" r:id="rId17"/>
    <p:sldMasterId id="2147484445" r:id="rId18"/>
  </p:sldMasterIdLst>
  <p:notesMasterIdLst>
    <p:notesMasterId r:id="rId60"/>
  </p:notesMasterIdLst>
  <p:sldIdLst>
    <p:sldId id="258" r:id="rId19"/>
    <p:sldId id="315" r:id="rId20"/>
    <p:sldId id="270" r:id="rId21"/>
    <p:sldId id="273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290" r:id="rId44"/>
    <p:sldId id="291" r:id="rId45"/>
    <p:sldId id="292" r:id="rId46"/>
    <p:sldId id="264" r:id="rId47"/>
    <p:sldId id="301" r:id="rId48"/>
    <p:sldId id="265" r:id="rId49"/>
    <p:sldId id="311" r:id="rId50"/>
    <p:sldId id="309" r:id="rId51"/>
    <p:sldId id="312" r:id="rId52"/>
    <p:sldId id="310" r:id="rId53"/>
    <p:sldId id="306" r:id="rId54"/>
    <p:sldId id="298" r:id="rId55"/>
    <p:sldId id="268" r:id="rId56"/>
    <p:sldId id="295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21054D-E180-8E4D-99F7-6440812C1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4C2948-1C84-1649-9C42-D18CC9ADDCA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----- Meeting Notes (1/13/11 11:56) -----</a:t>
            </a: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Introduction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187E50C-F11F-0E42-BD77-FFCF26E04A13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8D6314-62CF-694B-A0E8-330E8719FDC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Aug 2017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church 40 people stem from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13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 countries around the world (44 vcards).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(Gloria Lee), China (Charles),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Netherlands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(Dies &amp; Desiree),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Hong Kong (Larry Pun),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Cynthia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(India), 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(Indonesia),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Yoshie &amp;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Kaori (Japan),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(Malaysia),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(Myanmar), Miriam (USA),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Micah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Philippines), Singapore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Sarah (UK)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Dowon (Korea)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(Mongolia)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28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32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D325651-F951-E64E-84C0-E5475F7F15A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85BE98B-B463-8240-8A91-6EDA3C761D5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68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36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29C0DE2-292C-E246-90CC-177BEF5CB6C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F121D6-904E-BE4D-9CAD-E984C2EF1A8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23B83D-A8B8-BD4B-9EEF-086921A14E65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00BFA2-752B-DA4B-AC9A-322866779CFD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90E08A-B12B-BD41-8BD3-2725515C3703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ED2192-7470-E544-A7B9-0C3A8FF2FB14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208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0CFECCC-DD0E-8D4E-838D-0BCEDB868692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EFD340-0330-8C48-B5EA-3222D675EFF0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C1265C-B240-3B4C-B929-26C57ECE3679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DD2991-4DE8-2A4D-80F6-53792D5A41C9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71CB2-E500-9F4A-9903-D2ABED14FA1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F3F81E-1F34-1C44-BAE1-956CEE1CA97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01AC78-D594-484A-BF4D-2B14F60641BE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5306443-215C-ED40-A0FD-1D3F01134FB5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210C31-D918-074F-A364-F7BA3FA8680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1E82FD4-6008-7E4D-8797-9D64F73D7A22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718BC2-ADCA-6A4E-9F1A-F6FA55F1750F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5A17EA4-4D12-8745-93F2-5EC6BC72740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CE80B8-58C9-F84B-8119-5D8AA4F0549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mr-IN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Precept Bible study at our church</a:t>
            </a:r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82CA59-476C-C447-A28E-853EE0FA4B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D66281-90F7-BC47-BC35-908171F482E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mr-IN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at our church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9D292B-22B0-764D-B8DC-21E3F628980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4FAA2D-0735-194D-9D20-DC51B61964C1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CFEBCB-8094-C349-8569-BA4E9020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99ED-C50B-5A49-84FC-FBBA477A4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54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42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F20379-74D8-B544-8B2E-B1285F55F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9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B3D6-E16F-8044-B106-E09283320A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6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9D26F-6F32-7C4C-945A-F72B68ADB2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091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CE82-949E-3E4D-9B32-55E604F35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55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32BF-F7C5-144F-B8E2-9AC02312CD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5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25F4-010C-1041-A88B-D8BA63A44C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0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E86D-FB07-F443-A54D-9CB3DEB41E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348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1E70-E4AA-A645-952D-6ED5D957F0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1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ACD9-7C5F-5744-85E5-FB58A3C4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4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2446-A96E-914D-8EE3-CF3A6C257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A37D-635E-1744-A83A-F51DA4F49A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838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EB12-5208-0643-A44B-A8191FEAF2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5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0E14-FB72-B242-AADC-BD08EA7EAC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951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12268-38BE-A04B-87BA-A6779E2C2C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10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0A1FB6A-4465-4442-B567-5774C33B3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7719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C788259-6F81-DE48-82BE-8CBA28742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37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D0BC67D-2B38-BE47-A685-94475BC0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2304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D0076D8-3D21-8842-A67E-2D516BDCF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10068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150D881-81D6-6945-B6BD-5CF2376C9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1176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5BF7A23-1BEC-4247-B51F-932E81009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4988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8D2F-1E7D-CA40-AFD0-F03D58D71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2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7AC01C5-12E9-DE47-AEB9-935C3A8E7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8999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0FBAE74-AC64-0E45-858A-517E63EF2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936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091D284-79BB-AC47-880C-DB1F9F2A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9234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E8B7EB2-4A59-4D4B-8530-C77F84C6C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95898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6FED61D-6636-074C-83F3-2E0CAD620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513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4121C8E-E0FD-0D47-85D7-1DEC8EFF09A3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0668524-EF42-1545-A65C-2CBCD96E4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445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40DA409-E90D-6046-AC41-31FFB357AFE8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384AEE5-110F-DA41-8C62-F97808E4E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83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7A2535D-D93D-0B4C-A894-392FFBE969AC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D4E9848-0622-F143-B0D6-5672854C0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18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32F9F59-6077-994C-BFE5-41D9A741921A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A7B6A4E-736F-F94E-9602-24E511FBE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B78B1A6A-ABF5-EB4D-B602-D1B897677EDC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EF02CF9-A5CE-774A-ACDD-9260784BB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5B04-A0ED-3A42-864A-60F889C2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64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D920336-86CA-6240-895D-2B59832A3CF9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5A8C94F5-2212-1E49-9EDE-BCD57FB44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765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BA270D6-0067-6947-9EE6-5B112F6BBCDB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104E19B0-BA69-FA4A-9AAD-996DAAE02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14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C15F21A-118C-844B-B662-0F661991C44B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9FA0A62-698E-0949-8532-170F17C1E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30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5CC10C-3A95-3648-9949-6DCB84D44BDD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CFD33B3-822D-C847-A8AE-46A1A2CB4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19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4737ACE-44A7-4A4C-82BE-2BF6C503A86A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BCE5A9E-3F29-0548-B53A-0C349A31D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00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0BC513-5E89-6E4D-A905-5E693E743A5C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9FF06B2-2058-A046-B9DE-D8990AA2D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879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22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23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13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9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8" name="Rectangle 1030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9" name="Rectangle 1031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1" name="Rectangle 1033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2" name="Rectangle 1034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3" name="Rectangle 1035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7" name="Rectangle 1039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8" name="Rectangle 1040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9" name="Rectangle 1041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0" name="Rectangle 1042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1" name="Rectangle 1043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2" name="Rectangle 1044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3" name="Rectangle 1045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4" name="Rectangle 1046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5" name="Rectangle 1047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6" name="Rectangle 1048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7" name="Rectangle 1049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8" name="Rectangle 1050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" name="Rectangle 1051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0" name="Rectangle 1052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1" name="Rectangle 1053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2" name="Rectangle 1054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3" name="Rectangle 1055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4" name="Rectangle 1056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5" name="Rectangle 1057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6" name="Rectangle 1058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7" name="Rectangle 1059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8" name="Rectangle 1060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9" name="Rectangle 1061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0" name="Rectangle 1062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1" name="Rectangle 1063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2" name="Rectangle 1064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3" name="Rectangle 1065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4" name="Rectangle 1066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5" name="Rectangle 1067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6" name="Rectangle 1068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7" name="Rectangle 1069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8" name="Rectangle 1070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9" name="Rectangle 1071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0" name="Rectangle 1072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1" name="Rectangle 1073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2" name="Rectangle 1074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3" name="Rectangle 1075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4" name="Rectangle 1076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5" name="Rectangle 1077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6" name="Rectangle 1078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7" name="Rectangle 1079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8" name="Rectangle 1080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9" name="Rectangle 1081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0" name="Rectangle 1082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1" name="Rectangle 1083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2" name="Rectangle 1084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3" name="Rectangle 1085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4" name="Rectangle 1086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5" name="Rectangle 1087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6" name="Rectangle 1088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7" name="Rectangle 1089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68" name="Freeform 1094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6" name="Rectangle 1092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09637" name="Rectangle 109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05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10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1091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109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F17E249-7753-9A42-9E6A-E97B97E7AA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685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98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672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1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03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44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90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8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F03B550-C747-764E-B04E-B50512C96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75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FCF56B-D20A-4441-9102-81D2258C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00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ABC777B-4ED3-3F44-81BF-09C12CDE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0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3008-6B6A-0546-9C74-117C436A28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0310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D2901F3-6009-7245-A5F5-C07C5135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E9D8010-BC1A-F148-B68D-ABEA5A59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60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9C1A453-8571-4C44-954B-CE9140DA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3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BE45E28-93F2-2B4D-8A66-1BEA0F81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832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7683E6D-2E5A-584C-AAF6-6CA546F2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44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D4B0D56-91DC-E94D-92D7-8DEB48C5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793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09B41C1-96B0-6F40-A1F2-5CA098DB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69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CD3330-BA8A-C748-ADBA-CDEA89FD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12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1B2D140-B8ED-C946-BF88-E6AC220A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42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9E405-8F27-EF40-B5FC-B4D103455F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75374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45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5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61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80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42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98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74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26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713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6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B3F0-8D74-8448-8EAD-1325854D05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15638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0899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98680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4465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86262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8326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7811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43133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06220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92206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2493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386B9-127C-B046-B3B8-F5DFB0370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935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6141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793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514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143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00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44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344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32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55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1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3301-BA6E-5E4A-8458-831BEA1A04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99869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185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999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Dr. Rick Griffith</a:t>
            </a:r>
          </a:p>
          <a:p>
            <a:r>
              <a:rPr lang="en-US" dirty="0" smtClean="0"/>
              <a:t>Singapore Bible College</a:t>
            </a:r>
          </a:p>
          <a:p>
            <a:r>
              <a:rPr lang="en-US" dirty="0" err="1" smtClean="0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463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26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500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77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509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097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323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6BDB-A649-D644-8D84-228095C9B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FB06C-19DF-B442-AB80-0AC8CC0C48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16452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36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325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6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7CD-0613-6B4F-854F-021D123C45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524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7DC8-A028-AA43-90BE-3D7068D692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985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61C25-16D0-4F47-B9A7-5B95E90D36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59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610B-7321-6349-8E19-ACA7C6EAC0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3493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D14819-3C06-4E4E-91CA-681FC5E41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10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E415B06-821B-A347-9832-4CDC9C171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034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29E9-C3A6-E546-B071-38E1D898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55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16E55-B73C-2F4B-875F-6B5909A31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8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7D465-0303-9840-B6C7-1A2ECFC73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CA3B-3A26-2F4C-B290-F04BD43C0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BD93-864C-6845-82F7-EDE68AADD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4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3664-F3FA-7E49-8CB1-2F89105F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0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54822-3522-3541-9604-E5E12E0E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6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0BA9C-9420-E445-AD9C-7AAE02381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4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41A8-5110-6D49-9D10-73EF18DC9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2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B9AAF-ACEF-E34E-A305-86C30A64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8D279-61B8-884D-8C0C-F8B126FB9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8FD8-6E69-ED43-A657-48E8F2D7E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D88F-2B62-CE4E-98EA-3553685C2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0B206-CE15-B141-BCA0-41893693C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1936-365F-9748-A8A7-10E850AC5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1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9B31-55AF-F347-B73E-29DA6007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89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AEB2-7488-6A47-A910-B4473B671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3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B1E0-7926-5E40-BA92-0E9D12E8E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7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0D21-4C73-7646-879C-6FC23EBA6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4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23D2-A15E-E349-9DCC-3D71B663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8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4B3E-FFEB-9E49-BC03-EDFB528EA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79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BD57-BAD3-F549-BDB2-F2FEC08CF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91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2990-8E52-7945-8599-D547549A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426B-2EC0-384F-AFE7-E6182B15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0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1F8E71-D54E-004D-A947-9FD15E34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8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5668E-AA19-FD45-8CE8-D88D9B30D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A2749-699B-184A-99A3-6A5A14E0A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7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920D7-C18D-0744-93A9-9BEAB4F89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9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85E2-2DD6-D549-9DA0-EBCF4DE93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01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804CC-AC0A-B94A-983C-7F844AC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0EF0-E897-EA49-AA66-DD1C66A5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4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57E4-98E2-714D-AA86-A967705B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D01D-C52D-5441-876A-81000220F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89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FAD8-5944-6A46-AD69-CA909E6F6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4866-DEA6-BE46-8622-F7EB12637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6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A25C-C1EA-614B-AEE6-511607173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9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FFA0C-3D5F-9947-892E-53746D21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15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8413-A6AB-A74E-9433-B5F4ED22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0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F137-A5F2-4845-9024-80E845A64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43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6D02D-1967-3E4B-AD08-6F73EDE93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29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6D7-F332-9E45-B69D-311FB6181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936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6EF4-B5CC-4C4A-9E4C-D6F04E5E0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0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A334B-3226-AE40-B942-240512E3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64A5-9804-7F44-B270-5BA06F513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CB1A-4B73-B045-ACCB-BB2FA237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8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DC93-4B99-9642-BCF8-F09494EDC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83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1402-290D-194D-B306-B03BEE9F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22F7-D40D-1049-9224-935119595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0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4E54D-23BD-254C-BDFC-69D801630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4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1F3E-1BF4-6241-8BCA-5AFE8BED7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2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1CB5F-52D0-E34D-93B7-DEB114CF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9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AB7D-46C5-6941-B742-0E33A482A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8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BF36-9446-4B4B-BE01-A4751F966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2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925F4-7B21-9649-989E-649E05127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16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6601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66541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4679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02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D630-D512-2B48-8EB4-AFD5CA61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8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5627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820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4404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423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44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545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101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119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57E5-3F65-CC48-B129-ED39B8699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1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2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9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02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47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5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72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30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63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93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A011D19-F3B2-B643-98B2-4521022C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1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9E6BD74C-E78D-EB45-8314-A25147C26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956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D8B65D0-0E33-6E42-B90F-D702B886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9B043751-D1A4-6946-8708-5FCF13F30964}" type="datetimeFigureOut">
              <a:rPr lang="en-US"/>
              <a:pPr>
                <a:defRPr/>
              </a:pPr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170D31B4-3A64-624B-8241-CEF7B6AE9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4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827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FB8A746-AC4E-B04B-B719-B00109B7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159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0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234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5369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1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2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3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4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5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6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7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8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9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0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1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2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3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4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5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6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7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8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9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0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1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2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3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4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5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6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7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8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9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0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1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2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3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4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5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6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7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9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0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1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2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3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4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5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6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7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8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9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0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1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2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3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4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5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6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7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8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9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0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1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15363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5364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861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227EF091-9F86-0A45-AB20-7D191071F1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5368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0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C39D843-C9A0-5F45-8144-850F4BEB5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A8345EB-4DA1-5441-A053-F3BED4C4A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E05436-2DE3-6C44-8764-AAC4796EC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80904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7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B4B5E-56CA-E944-A491-B478A07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7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95C52880-10AA-134D-846F-FD3821DFF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52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  <p:sldLayoutId id="2147484299" r:id="rId13"/>
    <p:sldLayoutId id="2147484300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878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tg/detail/-/157061279X/ref=lib_rd_next_2/002-8993824-7488009?v=glance&amp;s=books&amp;vi=reader&amp;img=2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quake.wr.usgs.gov/recenteqs/latest.map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/>
          <p:cNvPicPr>
            <a:picLocks noGrp="1" noChangeAspect="1" noChangeArrowheads="1"/>
          </p:cNvPicPr>
          <p:nvPr>
            <p:ph type="clipArt"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4"/>
          <a:stretch/>
        </p:blipFill>
        <p:spPr>
          <a:xfrm>
            <a:off x="3856038" y="0"/>
            <a:ext cx="5287962" cy="6858000"/>
          </a:xfrm>
          <a:noFill/>
        </p:spPr>
      </p:pic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3376613" y="18970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>
              <a:ea typeface="Osaka" charset="0"/>
              <a:cs typeface="Osaka" charset="0"/>
            </a:endParaRPr>
          </a:p>
        </p:txBody>
      </p:sp>
      <p:sp>
        <p:nvSpPr>
          <p:cNvPr id="111621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667000"/>
            <a:ext cx="3657600" cy="2286000"/>
          </a:xfrm>
        </p:spPr>
        <p:txBody>
          <a:bodyPr/>
          <a:lstStyle/>
          <a:p>
            <a:pPr algn="ctr" eaLnBrk="1" hangingPunct="1"/>
            <a:r>
              <a:rPr lang="si-LK" sz="6000" b="1" dirty="0" smtClean="0">
                <a:latin typeface="Helvetica" charset="0"/>
                <a:ea typeface="Osaka" charset="0"/>
                <a:cs typeface="Osaka" charset="0"/>
              </a:rPr>
              <a:t>නව ගිවිසුම් </a:t>
            </a:r>
            <a:br>
              <a:rPr lang="si-LK" sz="6000" b="1" dirty="0" smtClean="0">
                <a:latin typeface="Helvetica" charset="0"/>
                <a:ea typeface="Osaka" charset="0"/>
                <a:cs typeface="Osaka" charset="0"/>
              </a:rPr>
            </a:br>
            <a:r>
              <a:rPr lang="si-LK" sz="6000" b="1" dirty="0" smtClean="0">
                <a:latin typeface="Helvetica" charset="0"/>
                <a:ea typeface="Osaka" charset="0"/>
                <a:cs typeface="Osaka" charset="0"/>
              </a:rPr>
              <a:t>පසුබිම </a:t>
            </a:r>
            <a:endParaRPr lang="en-US" sz="6000" b="1" dirty="0"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096000"/>
            <a:ext cx="9144000" cy="7731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ආචාර්ය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</a:t>
            </a:r>
            <a:r>
              <a:rPr lang="si-LK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රික් ග්‍රිෆිත්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si-LK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සිංගප්පූරු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බයිබල්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විදුහල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  <a:endParaRPr lang="en-US" sz="1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Three Boys 19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si-LK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අපේ දරුවන් තිදෙනා 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4848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Three So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si-LK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අපේ දරුවන් තිදෙනා 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8354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12-24 Griffith Famil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7971" r="8972" b="230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ක්ට්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හා  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කාරා 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502841" y="3140968"/>
            <a:ext cx="1588897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ජෝන් 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27784" y="2924944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ස්තේපන් සහ 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කේට් 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(28)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771800" y="5517232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si-LK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සුසන් හා  රික් 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767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rt &amp; Cara Sid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9" r="2426"/>
          <a:stretch/>
        </p:blipFill>
        <p:spPr bwMode="auto">
          <a:xfrm>
            <a:off x="-1" y="0"/>
            <a:ext cx="9144001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si-LK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ක්ට්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(30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</a:t>
            </a: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රැකියාව 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IT</a:t>
            </a: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b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පදිංචිය සිටැල් 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7773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Stephen's Plane Q400 Cockp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346115" name="Picture 2" descr="Stephen Pilot Kenmore Uniform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</p:spPr>
        <p:txBody>
          <a:bodyPr/>
          <a:lstStyle/>
          <a:p>
            <a:pPr>
              <a:defRPr/>
            </a:pPr>
            <a:r>
              <a:rPr lang="si-LK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ස්තේපන්, </a:t>
            </a: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ස්පිරිට් එයලයින්හි ගුවන් නියමුවෙක්- බෝයිස්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ඉදාහෝ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243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Spirit Airbus A320</a:t>
            </a:r>
            <a:endParaRPr lang="en-US" sz="6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1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99592" y="53732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i-LK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ස්තේපන්ගේ යානය </a:t>
            </a:r>
            <a:endParaRPr lang="en-US" sz="4800" b="1" i="1" dirty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26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0003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87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200"/>
            <a:ext cx="9144000" cy="1447800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si-LK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ස්තේපන්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 174 </a:t>
            </a:r>
            <a:r>
              <a:rPr lang="si-LK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මගීන් සමග ගමන්කරයි 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949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1" descr="Cara Kurt Katie Steph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</p:spPr>
        <p:txBody>
          <a:bodyPr/>
          <a:lstStyle/>
          <a:p>
            <a:pPr eaLnBrk="1" hangingPunct="1"/>
            <a:r>
              <a:rPr lang="si-LK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කාරා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හා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ක්ට්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•   </a:t>
            </a:r>
            <a:r>
              <a:rPr lang="si-LK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කැති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හා ස්තේපන් </a:t>
            </a:r>
            <a:endParaRPr lang="en-US" sz="4000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64610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si-LK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ජෝන්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(24) </a:t>
            </a:r>
            <a:r>
              <a:rPr lang="si-LK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ග්රැෆික් ආටීස්ට්-</a:t>
            </a:r>
            <a:br>
              <a:rPr lang="si-LK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si-LK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රෙඩ් ලන්ඩ්ස්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,</a:t>
            </a:r>
            <a:r>
              <a:rPr lang="si-LK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කැලිෆෝනියා 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92" y="0"/>
            <a:ext cx="282720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83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si-LK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අපේ සේවා ආයතනය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00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5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ඔබව හදුන්වා දෙන්න </a:t>
            </a:r>
            <a:r>
              <a:rPr lang="en-US" sz="5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360040" y="1164258"/>
            <a:ext cx="5126360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si-LK" sz="44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නම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si-LK" sz="44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රට</a:t>
            </a:r>
            <a:endParaRPr lang="en-US" sz="44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si-LK" sz="44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පවුල</a:t>
            </a:r>
            <a:endParaRPr lang="en-US" sz="44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si-LK" sz="44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සභාව</a:t>
            </a:r>
            <a:endParaRPr lang="en-US" sz="44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si-LK" sz="44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පංතියේ ඉලක්කයන්</a:t>
            </a:r>
            <a:r>
              <a:rPr lang="si-LK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Name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Country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Family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Church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Ministry Goal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46071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US</a:t>
            </a: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A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cs typeface="+mj-cs"/>
              </a:rPr>
              <a:t>Crossroads People </a:t>
            </a:r>
            <a:r>
              <a:rPr lang="si-LK" sz="4000" b="1" dirty="0" smtClean="0">
                <a:cs typeface="+mj-cs"/>
              </a:rPr>
              <a:t>අගෝස්තු </a:t>
            </a:r>
            <a:r>
              <a:rPr lang="en-US" sz="4000" b="1" dirty="0" smtClean="0">
                <a:cs typeface="+mj-cs"/>
              </a:rPr>
              <a:t> 2017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2412776" y="332656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ඉන්දියා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මියෙන්මාරය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සිංගප්පූරුව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පිලිපීනය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9007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ජ්මනිය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382539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නෙදර්ලන්තය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9468544" y="162880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228184" y="227687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හොංකොං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788024" y="4221088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මැලේසියාව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324528" y="494116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68091" y="184482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ජපානය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RUSSIA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239000" y="299695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කැනඩාව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33399" y="-1539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යු.කේ </a:t>
            </a:r>
            <a:endParaRPr lang="en-US" sz="1800" b="1" dirty="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EGYPT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/>
              </a:rPr>
              <a:t>MONGOLIA</a:t>
            </a:r>
          </a:p>
        </p:txBody>
      </p:sp>
      <p:pic>
        <p:nvPicPr>
          <p:cNvPr id="3" name="Picture 2" descr="CIC Logo slight line 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6632"/>
            <a:ext cx="1600931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4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86400"/>
            <a:ext cx="9144000" cy="12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2017: </a:t>
            </a:r>
            <a:r>
              <a:rPr lang="si-LK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ජාතින් දහයකින් 40 දෙනෙක් </a:t>
            </a:r>
            <a:endParaRPr lang="en-US" sz="4400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3" name="Picture 2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636"/>
            <a:ext cx="4392488" cy="17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9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5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4400" b="1" dirty="0" smtClean="0">
                <a:solidFill>
                  <a:schemeClr val="bg1"/>
                </a:solidFill>
                <a:latin typeface="Arial" charset="0"/>
              </a:rPr>
              <a:t>දේව වචනය තුලින් දේශණ </a:t>
            </a:r>
            <a:endParaRPr lang="en-US" sz="4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6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636"/>
            <a:ext cx="4392488" cy="17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35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5874" name="Picture 6" descr="CIC SBC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34000"/>
            <a:ext cx="9144000" cy="14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SBC </a:t>
            </a:r>
            <a:r>
              <a:rPr lang="si-LK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සිසුන් දේවස්ථානයේ සේවය තුල  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7" name="Picture 6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60"/>
            <a:ext cx="2880320" cy="11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9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1" descr="IMG_08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4800600"/>
            <a:ext cx="9251951" cy="2133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>SBC </a:t>
            </a:r>
            <a:r>
              <a:rPr lang="si-LK" b="1" dirty="0" smtClean="0">
                <a:cs typeface="+mj-cs"/>
              </a:rPr>
              <a:t>ආචාර්ය මණ්ඩලයේ සේවා අධ්‍යන හසුරුවන්නේ මා විසින්  </a:t>
            </a:r>
            <a:r>
              <a:rPr lang="en-US" b="1" dirty="0" smtClean="0">
                <a:cs typeface="+mj-cs"/>
              </a:rPr>
              <a:t>(</a:t>
            </a:r>
            <a:r>
              <a:rPr lang="en-US" b="1" dirty="0" err="1" smtClean="0">
                <a:cs typeface="+mj-cs"/>
              </a:rPr>
              <a:t>DMin</a:t>
            </a:r>
            <a:r>
              <a:rPr lang="en-US" b="1" dirty="0" smtClean="0"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8315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 smtClean="0"/>
              <a:t>Leading Change &amp; Conflict Resolution </a:t>
            </a:r>
            <a:br>
              <a:rPr lang="en-US" sz="4000" dirty="0" smtClean="0"/>
            </a:br>
            <a:r>
              <a:rPr lang="en-US" sz="4000" dirty="0" smtClean="0"/>
              <a:t>(Dr. </a:t>
            </a:r>
            <a:r>
              <a:rPr lang="en-US" sz="4000" dirty="0" err="1" smtClean="0"/>
              <a:t>Alan McMahan</a:t>
            </a:r>
            <a:r>
              <a:rPr lang="en-US" sz="4000" dirty="0" smtClean="0"/>
              <a:t> Oct 2016)</a:t>
            </a:r>
            <a:endParaRPr lang="en-US" sz="4000" dirty="0"/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Mountain Scene 1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5563" y="1568450"/>
            <a:ext cx="90535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reigns.</a:t>
            </a:r>
          </a:p>
          <a:p>
            <a:pPr algn="ctr">
              <a:defRPr/>
            </a:pPr>
            <a:r>
              <a:rPr lang="en-US" sz="3600" b="1" i="1">
                <a:latin typeface="Arial"/>
                <a:ea typeface="+mn-ea"/>
                <a:cs typeface="Arial"/>
              </a:rPr>
              <a:t>(repeat)</a:t>
            </a:r>
          </a:p>
        </p:txBody>
      </p:sp>
      <p:sp>
        <p:nvSpPr>
          <p:cNvPr id="1136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6613" y="228600"/>
            <a:ext cx="77724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 xmlns:p14="http://schemas.microsoft.com/office/powerpoint/2010/main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Mountain Scene 1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-85725" y="1279525"/>
            <a:ext cx="93376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heavens declare His righteousness.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people see His glory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For You, O Lord, are exalted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Mountain Scene 1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5563" y="1203325"/>
            <a:ext cx="90535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reigns.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7575" y="22860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683250" cy="762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si-LK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පාඨමාලා විස්තරය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19810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55650" y="1484313"/>
            <a:ext cx="7704138" cy="44418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r>
              <a:rPr lang="si-LK" sz="3200" dirty="0" smtClean="0"/>
              <a:t>අන්තර් තෙස්තමේන්තු කාලය තුල වූ භූගෝලීය හා දේශපාලනික, සමාජ-ආර්ථික, ආගමික හා සාහිත</a:t>
            </a:r>
            <a:r>
              <a:rPr lang="si-LK" sz="3200" dirty="0" smtClean="0">
                <a:latin typeface="FMBindumathi"/>
              </a:rPr>
              <a:t>H</a:t>
            </a:r>
            <a:r>
              <a:rPr lang="si-LK" sz="3200" dirty="0" smtClean="0"/>
              <a:t> වර්ධනයන් පිළිබඳ බයිබලානුකුල සමීක්ෂණයන් යේසුස් වහන්සේගේ පැමිණීමට සුදානම් කරන අතර පළමු ශතවර්ෂයේ මුල් අවධියේ සභාවට වූ බලපෑම් පිළිබද සාධක</a:t>
            </a:r>
          </a:p>
          <a:p>
            <a:r>
              <a:rPr lang="si-LK" sz="3200" dirty="0" smtClean="0"/>
              <a:t>අද අපගේ ලෝක දූත මෙහෙවරට බලපායි. </a:t>
            </a:r>
            <a:endParaRPr lang="si-LK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228600"/>
            <a:ext cx="502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 smtClean="0">
                <a:ea typeface="ＭＳ Ｐゴシック" charset="0"/>
              </a:rPr>
              <a:t>මම එන්නේ කොහේ සිටද</a:t>
            </a:r>
            <a:r>
              <a:rPr lang="si-LK" sz="3200" dirty="0" smtClean="0">
                <a:ea typeface="ＭＳ Ｐゴシック" charset="0"/>
              </a:rPr>
              <a:t>?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3557" name="Picture 5" descr="zVuf+LRlPOh2TYT+4N7Gl4Wdfs7xWOn9fXr07ei40VE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266950"/>
            <a:ext cx="47625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6" descr="RickNov0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8109328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9606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038" y="0"/>
            <a:ext cx="5683250" cy="7620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i-L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පාඨමාලා අරමුණු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21858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6200" y="838200"/>
            <a:ext cx="9144000" cy="5638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si-LK" b="1" dirty="0" smtClean="0"/>
              <a:t>මෙම පාඨමාලාවේ අවසානය වන විට සෑම සිසුවෙකුටම ..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r>
              <a:rPr lang="si-LK" sz="2800" b="1" dirty="0" smtClean="0">
                <a:solidFill>
                  <a:srgbClr val="FFFF00"/>
                </a:solidFill>
                <a:latin typeface="Arial Black" pitchFamily="34" charset="0"/>
              </a:rPr>
              <a:t>ඉශ්‍රායෙල් හා රෝමයේ  භූගෝලීය පසුබිම තුලින් නව ගිවිසුම් </a:t>
            </a:r>
            <a:r>
              <a:rPr lang="si-LK" b="1" dirty="0" smtClean="0">
                <a:solidFill>
                  <a:srgbClr val="FFFF00"/>
                </a:solidFill>
                <a:latin typeface="Arial Black" pitchFamily="34" charset="0"/>
              </a:rPr>
              <a:t>(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charset="0"/>
                <a:cs typeface="Arial"/>
              </a:rPr>
              <a:t>NT</a:t>
            </a:r>
            <a:r>
              <a:rPr lang="si-L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charset="0"/>
                <a:cs typeface="Arial"/>
              </a:rPr>
              <a:t>) </a:t>
            </a:r>
            <a:r>
              <a:rPr lang="si-LK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si-LK" sz="2800" b="1" dirty="0" smtClean="0">
                <a:solidFill>
                  <a:srgbClr val="FFFF00"/>
                </a:solidFill>
                <a:latin typeface="Arial Black" pitchFamily="34" charset="0"/>
              </a:rPr>
              <a:t>කාලය හා නවීන සභාවේ ලෝක මෙහෙවර වඩාත් හොඳින් අවබෝධ කර ගත හැකි ආකාරය පෙන්වීමට 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endParaRPr lang="si-LK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r>
              <a:rPr lang="si-LK" b="1" dirty="0" smtClean="0">
                <a:solidFill>
                  <a:srgbClr val="FFFF00"/>
                </a:solidFill>
                <a:latin typeface="Arial Black" pitchFamily="34" charset="0"/>
              </a:rPr>
              <a:t>නව ගිවිසුම් ලියවිලි වලවූ ඓතිහාසික හැඩය, දේශපාලන, සමාජීය (විශේෂයෙන් ආර්ථික), ආගමික හා භාෂාමය පසුබිම අද සමාජයට ගැලපෙන ලෙස ස්ථාන ගත කිරීමට   </a:t>
            </a:r>
            <a:endParaRPr lang="si-LK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r>
              <a:rPr lang="si-LK" b="1" dirty="0" smtClean="0">
                <a:solidFill>
                  <a:srgbClr val="FFFF00"/>
                </a:solidFill>
                <a:latin typeface="Arial Black" pitchFamily="34" charset="0"/>
              </a:rPr>
              <a:t>රෝමානු, හෙලනිවාදී හා යුදෙව් සමාජවල සංස්කෘතික වටිනාකම් සහ පුරුදු නව ගිවිසුම් (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charset="0"/>
                <a:cs typeface="Arial"/>
              </a:rPr>
              <a:t>NT</a:t>
            </a:r>
            <a:r>
              <a:rPr lang="si-L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charset="0"/>
                <a:cs typeface="Arial"/>
              </a:rPr>
              <a:t>) </a:t>
            </a:r>
            <a:r>
              <a:rPr lang="si-LK" b="1" dirty="0" smtClean="0">
                <a:solidFill>
                  <a:srgbClr val="FFFF00"/>
                </a:solidFill>
                <a:latin typeface="Arial Black" pitchFamily="34" charset="0"/>
              </a:rPr>
              <a:t> කාලය පිළිබඳ අවබෝධ කරගැනීමට කෙසේ ආධාර  වන්නේදැයි පෙන්වෙමට  හා  ඒවා වර්තමාන  සභාවේ  හා සමාජයට කෙසේ සමානවේදැයි සොයාගැනීමට 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lphaUcPeriod"/>
              <a:defRPr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391400" cy="838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si-LK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පාඨමාලාවේ නියමයන් 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8575675" y="152400"/>
            <a:ext cx="50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vii</a:t>
            </a:r>
          </a:p>
        </p:txBody>
      </p:sp>
      <p:pic>
        <p:nvPicPr>
          <p:cNvPr id="123907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1628800"/>
            <a:ext cx="3648893" cy="24197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1916832"/>
            <a:ext cx="5904780" cy="23202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si-LK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කියවීමට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(33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si-LK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ගැටළු සදහා පිළිතුරු ලිවීමට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(33%)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si-LK" sz="3200" b="1" dirty="0" smtClean="0"/>
              <a:t>පරිවර්තනයට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PPT (33%)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si-LK" dirty="0" smtClean="0"/>
              <a:t/>
            </a:r>
            <a:br>
              <a:rPr lang="si-LK" dirty="0" smtClean="0"/>
            </a:br>
            <a:r>
              <a:rPr lang="si-LK" dirty="0" smtClean="0">
                <a:solidFill>
                  <a:srgbClr val="0070C0"/>
                </a:solidFill>
              </a:rPr>
              <a:t>ලබා ගන්නේ කෙසේද?</a:t>
            </a:r>
            <a:br>
              <a:rPr lang="si-LK" dirty="0" smtClean="0">
                <a:solidFill>
                  <a:srgbClr val="0070C0"/>
                </a:solidFill>
              </a:rPr>
            </a:b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dirty="0">
              <a:solidFill>
                <a:srgbClr val="0070C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36550" cy="457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Times New Roman" pitchFamily="-105" charset="0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191000" y="4038600"/>
            <a:ext cx="4953000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ලොග් වන්න 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sbc.edu.sg/</a:t>
            </a:r>
            <a:r>
              <a:rPr lang="en-US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moodle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/login/index.php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ඔබේ නම සදහන් කරන්න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SBC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username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SBC </a:t>
            </a: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රහස් අංකය / මුරපදය සදහන් කරන්න 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WNT</a:t>
            </a: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පාඨමාලව ක්ලික් කරන්න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si-LK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ඔබේ ගැටලුව හෝ </a:t>
            </a:r>
            <a:r>
              <a:rPr lang="si-LK" sz="1800" dirty="0" smtClean="0"/>
              <a:t>පණිවුඩය සටහන් කරන්න 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si-L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80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7900" y="115888"/>
            <a:ext cx="4176713" cy="6670675"/>
          </a:xfrm>
        </p:spPr>
        <p:txBody>
          <a:bodyPr/>
          <a:lstStyle/>
          <a:p>
            <a:pPr eaLnBrk="1" hangingPunct="1"/>
            <a:r>
              <a:rPr lang="si-LK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ගැටළු සදහා පිළිතුරු ලිවීම හා  විභාග පොත් බලා නොවෙයි </a:t>
            </a:r>
            <a:r>
              <a:rPr lang="en-US" sz="5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!</a:t>
            </a:r>
            <a:endParaRPr lang="en-US" sz="40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572452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  <p:sp>
        <p:nvSpPr>
          <p:cNvPr id="115719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57150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Quiz #1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850997" y="-76200"/>
            <a:ext cx="3371436" cy="7017306"/>
          </a:xfrm>
          <a:prstGeom prst="rect">
            <a:avLst/>
          </a:prstGeom>
          <a:solidFill>
            <a:schemeClr val="bg2">
              <a:lumMod val="75000"/>
              <a:lumOff val="25000"/>
              <a:alpha val="50195"/>
            </a:schemeClr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si-LK" sz="1800" b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දුර </a:t>
            </a:r>
            <a:r>
              <a:rPr lang="en-US" sz="1800" b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</a:t>
            </a:r>
            <a:r>
              <a:rPr lang="si-LK" sz="1800" b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   සැතපුම්</a:t>
            </a:r>
          </a:p>
          <a:p>
            <a:pPr algn="just">
              <a:defRPr/>
            </a:pPr>
            <a:endParaRPr lang="en-US" sz="1800" b="1" dirty="0" smtClean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si-LK" sz="1800" dirty="0" smtClean="0"/>
              <a:t>යෙරුසලමේ සිට </a:t>
            </a:r>
            <a:r>
              <a:rPr lang="en-US" sz="1800" b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:	</a:t>
            </a:r>
            <a:endParaRPr lang="en-US" sz="1800" dirty="0" smtClean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si-LK" sz="1800" dirty="0" smtClean="0"/>
              <a:t>බෙතානිය 		2 </a:t>
            </a:r>
          </a:p>
          <a:p>
            <a:pPr algn="just">
              <a:defRPr/>
            </a:pPr>
            <a:r>
              <a:rPr lang="si-LK" sz="1800" dirty="0" smtClean="0"/>
              <a:t>බෙත්ලෙහෙම		6 </a:t>
            </a:r>
          </a:p>
          <a:p>
            <a:pPr algn="just">
              <a:defRPr/>
            </a:pPr>
            <a:r>
              <a:rPr lang="si-LK" sz="1800" dirty="0" smtClean="0"/>
              <a:t>සිසේරියා පිලිප්පී		105 </a:t>
            </a:r>
          </a:p>
          <a:p>
            <a:pPr algn="just">
              <a:defRPr/>
            </a:pPr>
            <a:r>
              <a:rPr lang="si-LK" sz="1800" dirty="0" smtClean="0"/>
              <a:t>කානා			 69 </a:t>
            </a:r>
          </a:p>
          <a:p>
            <a:pPr algn="just">
              <a:defRPr/>
            </a:pPr>
            <a:r>
              <a:rPr lang="si-LK" sz="1800" dirty="0" smtClean="0"/>
              <a:t>කපර්ණවුම		 85 </a:t>
            </a:r>
          </a:p>
          <a:p>
            <a:pPr algn="just">
              <a:defRPr/>
            </a:pPr>
            <a:r>
              <a:rPr lang="si-LK" sz="1800" dirty="0" smtClean="0"/>
              <a:t>එම්මාවූස් 			 7 </a:t>
            </a:r>
          </a:p>
          <a:p>
            <a:pPr algn="just">
              <a:defRPr/>
            </a:pPr>
            <a:r>
              <a:rPr lang="si-LK" sz="1800" dirty="0" smtClean="0"/>
              <a:t>යෙරිකෝව 		15</a:t>
            </a:r>
          </a:p>
          <a:p>
            <a:pPr algn="just">
              <a:defRPr/>
            </a:pPr>
            <a:r>
              <a:rPr lang="si-LK" sz="1800" dirty="0" smtClean="0"/>
              <a:t>ජෝර්දානය 		21</a:t>
            </a:r>
          </a:p>
          <a:p>
            <a:pPr algn="just">
              <a:defRPr/>
            </a:pPr>
            <a:r>
              <a:rPr lang="si-LK" sz="1800" dirty="0" smtClean="0"/>
              <a:t>මධ්යධරණී 		40</a:t>
            </a:r>
          </a:p>
          <a:p>
            <a:pPr algn="just">
              <a:defRPr/>
            </a:pPr>
            <a:r>
              <a:rPr lang="si-LK" sz="1800" dirty="0" smtClean="0"/>
              <a:t>සීදොන් 			130 </a:t>
            </a:r>
          </a:p>
          <a:p>
            <a:pPr algn="just">
              <a:defRPr/>
            </a:pPr>
            <a:r>
              <a:rPr lang="si-LK" sz="1800" dirty="0" smtClean="0"/>
              <a:t>සිකාර් 			31 </a:t>
            </a:r>
          </a:p>
          <a:p>
            <a:pPr algn="just">
              <a:defRPr/>
            </a:pPr>
            <a:r>
              <a:rPr lang="si-LK" sz="1800" dirty="0" smtClean="0"/>
              <a:t>තීර් 			106 </a:t>
            </a:r>
          </a:p>
          <a:p>
            <a:pPr algn="just">
              <a:defRPr/>
            </a:pPr>
            <a:r>
              <a:rPr lang="si-LK" sz="1800" dirty="0" smtClean="0"/>
              <a:t>ශාරෙපත් 			118</a:t>
            </a:r>
          </a:p>
          <a:p>
            <a:pPr algn="just">
              <a:defRPr/>
            </a:pPr>
            <a:r>
              <a:rPr lang="si-LK" sz="1800" dirty="0" smtClean="0"/>
              <a:t>කපර්ණවුම සිට:</a:t>
            </a:r>
          </a:p>
          <a:p>
            <a:pPr algn="just">
              <a:defRPr/>
            </a:pPr>
            <a:r>
              <a:rPr lang="si-LK" sz="1800" dirty="0" smtClean="0"/>
              <a:t>බෙත්සයිදා 		 6</a:t>
            </a:r>
          </a:p>
          <a:p>
            <a:pPr algn="just">
              <a:defRPr/>
            </a:pPr>
            <a:r>
              <a:rPr lang="si-LK" sz="1800" dirty="0" smtClean="0"/>
              <a:t>සිසේරියා පිලිප්පී		 27</a:t>
            </a:r>
          </a:p>
          <a:p>
            <a:pPr algn="just">
              <a:defRPr/>
            </a:pPr>
            <a:r>
              <a:rPr lang="si-LK" sz="1800" dirty="0" smtClean="0"/>
              <a:t>කානා			 16 </a:t>
            </a:r>
          </a:p>
          <a:p>
            <a:pPr algn="just">
              <a:defRPr/>
            </a:pPr>
            <a:r>
              <a:rPr lang="si-LK" sz="1800" dirty="0" smtClean="0"/>
              <a:t>නායින්			 22 </a:t>
            </a:r>
          </a:p>
          <a:p>
            <a:pPr algn="just">
              <a:defRPr/>
            </a:pPr>
            <a:r>
              <a:rPr lang="si-LK" sz="1800" dirty="0" smtClean="0"/>
              <a:t>මධ්යධරණී		 32</a:t>
            </a:r>
          </a:p>
          <a:p>
            <a:pPr algn="just">
              <a:defRPr/>
            </a:pPr>
            <a:r>
              <a:rPr lang="si-LK" sz="1800" dirty="0" smtClean="0"/>
              <a:t>නාසරෙත් 			23</a:t>
            </a:r>
          </a:p>
          <a:p>
            <a:pPr algn="just">
              <a:defRPr/>
            </a:pPr>
            <a:r>
              <a:rPr lang="si-LK" sz="1800" dirty="0" smtClean="0"/>
              <a:t>ශාරෙපත් 			45 </a:t>
            </a:r>
          </a:p>
          <a:p>
            <a:pPr algn="just">
              <a:defRPr/>
            </a:pPr>
            <a:r>
              <a:rPr lang="si-LK" sz="1800" dirty="0" smtClean="0"/>
              <a:t>තීර් 			37</a:t>
            </a:r>
            <a:endParaRPr lang="en-US" sz="1800" dirty="0" smtClean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0" y="333375"/>
            <a:ext cx="5492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ගැටළු 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charset="0"/>
                <a:cs typeface="SimSun" charset="0"/>
              </a:rPr>
              <a:t>#</a:t>
            </a:r>
            <a:r>
              <a:rPr lang="en-US" altLang="zh-CN" sz="2800" b="1" dirty="0">
                <a:solidFill>
                  <a:srgbClr val="FFFFFF"/>
                </a:solidFill>
                <a:latin typeface="Arial" charset="0"/>
                <a:cs typeface="SimSun" charset="0"/>
              </a:rPr>
              <a:t>1: </a:t>
            </a:r>
            <a:r>
              <a:rPr lang="si-LK" sz="2800" dirty="0" smtClean="0"/>
              <a:t>සුවිශේෂවල සෑම භූගෝලීය පිහිටීමක්</a:t>
            </a:r>
            <a:endParaRPr lang="en-US" sz="2800" dirty="0">
              <a:solidFill>
                <a:srgbClr val="FFFFFF"/>
              </a:solidFill>
              <a:cs typeface="SimSun" charset="0"/>
            </a:endParaRPr>
          </a:p>
        </p:txBody>
      </p:sp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360488"/>
            <a:ext cx="43640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0054" name="Text Box 5"/>
          <p:cNvSpPr txBox="1">
            <a:spLocks noChangeArrowheads="1"/>
          </p:cNvSpPr>
          <p:nvPr/>
        </p:nvSpPr>
        <p:spPr bwMode="auto">
          <a:xfrm>
            <a:off x="5172075" y="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562600" y="449580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si-LK" dirty="0" smtClean="0"/>
              <a:t>පැවරුම් ගොනුව 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46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147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 smtClean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BibleBasically.org</a:t>
              </a:r>
            </a:p>
          </p:txBody>
        </p:sp>
      </p:grpSp>
      <p:sp>
        <p:nvSpPr>
          <p:cNvPr id="13414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3414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13415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TBB </a:t>
            </a:r>
            <a:r>
              <a:rPr lang="si-LK" sz="7200" b="1" dirty="0" smtClean="0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තොරතුරු </a:t>
            </a:r>
            <a:endParaRPr lang="en-US" sz="7200" b="1" dirty="0">
              <a:solidFill>
                <a:srgbClr val="FFFF00"/>
              </a:solidFill>
              <a:latin typeface="Arial" pitchFamily="-112" charset="0"/>
              <a:ea typeface="ＭＳ Ｐゴシック"/>
              <a:cs typeface="ＭＳ Ｐゴシック"/>
            </a:endParaRP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පවර් පොයින්ට්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 (</a:t>
            </a: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ස්ලඩ්ස්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945)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සිසු වැඩ පොත්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 (</a:t>
            </a: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පිටු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100)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ගුරු ලියවිලි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(</a:t>
            </a:r>
            <a:r>
              <a:rPr lang="si-LK" b="1" dirty="0" smtClean="0">
                <a:solidFill>
                  <a:srgbClr val="FFFF00"/>
                </a:solidFill>
                <a:latin typeface="Helvetica" pitchFamily="-112" charset="0"/>
              </a:rPr>
              <a:t>පිටු 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400)</a:t>
            </a:r>
            <a:endParaRPr lang="en-US" b="1" dirty="0">
              <a:solidFill>
                <a:srgbClr val="FFFF00"/>
              </a:solidFill>
              <a:latin typeface="Helvetica" pitchFamily="-112" charset="0"/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si-LK" sz="2800" dirty="0" smtClean="0">
                <a:solidFill>
                  <a:srgbClr val="FFFF00"/>
                </a:solidFill>
              </a:rPr>
              <a:t>සම්පූර්ණ කරන ලදි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English • Chinese • Hindi • Indonesian • Korean • 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Malay •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Mongolian • Russian • Spanish</a:t>
            </a:r>
            <a:endParaRPr lang="en-US" sz="4400" b="1" dirty="0" smtClean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si-LK" dirty="0" smtClean="0">
                <a:solidFill>
                  <a:schemeClr val="bg1">
                    <a:lumMod val="75000"/>
                  </a:schemeClr>
                </a:solidFill>
              </a:rPr>
              <a:t>වෙනත් කරුණු</a:t>
            </a:r>
            <a:endParaRPr lang="en-US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pic>
        <p:nvPicPr>
          <p:cNvPr id="136194" name="Picture 3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</p:spPr>
      </p:pic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73088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xvi</a:t>
            </a:r>
          </a:p>
        </p:txBody>
      </p:sp>
      <p:pic>
        <p:nvPicPr>
          <p:cNvPr id="124933" name="Picture 5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34925" y="1717675"/>
            <a:ext cx="903605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sz="3200" b="1" dirty="0" smtClean="0"/>
              <a:t>පංති සටහන් පිටපත් කිරීම කල හැකියි </a:t>
            </a:r>
            <a:endParaRPr lang="en-US" altLang="zh-CN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r>
              <a:rPr lang="si-LK" sz="3200" b="1" dirty="0" smtClean="0"/>
              <a:t>මා අමතන්න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At 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SBC box L19 or </a:t>
            </a:r>
            <a:r>
              <a:rPr lang="si-LK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දුරකථනය 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(6559-1513)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sz="2800" b="1" dirty="0" smtClean="0"/>
              <a:t>නිවසේ ලිපිනය 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2-302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ජංගම දුරකථනය 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: 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+65 9113-7090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ඊ මේල් 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: 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griffith@sbc.edu.sg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sz="2800" b="1" dirty="0" smtClean="0"/>
              <a:t>මගේ කාර්යාල වේලාවන් උදෑසන (අඟහරුවාදා හැර)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sz="2800" b="1" dirty="0" smtClean="0"/>
              <a:t>දිවා ආහාරත්!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BibleStudyDownloads.org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49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CBG032"/>
          <p:cNvPicPr>
            <a:picLocks noChangeAspect="1" noChangeArrowheads="1"/>
          </p:cNvPicPr>
          <p:nvPr/>
        </p:nvPicPr>
        <p:blipFill>
          <a:blip r:embed="rId3" cstate="screen">
            <a:lum bright="-5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4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b="1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NTS vs. NTB</a:t>
            </a:r>
            <a:endParaRPr lang="en-US" b="1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8243" name="Text Box 7"/>
          <p:cNvSpPr txBox="1">
            <a:spLocks noChangeArrowheads="1"/>
          </p:cNvSpPr>
          <p:nvPr/>
        </p:nvSpPr>
        <p:spPr bwMode="auto">
          <a:xfrm>
            <a:off x="8429625" y="44450"/>
            <a:ext cx="67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xv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03213" y="1219200"/>
            <a:ext cx="259238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3200" b="1" dirty="0" smtClean="0"/>
              <a:t>භූගෝලීය</a:t>
            </a:r>
            <a:endParaRPr lang="en-US" sz="3200" b="1" dirty="0" smtClean="0">
              <a:latin typeface="Arial"/>
              <a:cs typeface="Arial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14288" y="4114800"/>
            <a:ext cx="2100263" cy="13849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2800" b="1" dirty="0" smtClean="0">
                <a:latin typeface="Arial"/>
                <a:cs typeface="Arial"/>
              </a:rPr>
              <a:t>දේශපාලන </a:t>
            </a:r>
            <a:r>
              <a:rPr lang="en-US" sz="2800" b="1" dirty="0" smtClean="0">
                <a:latin typeface="Arial"/>
                <a:cs typeface="Arial"/>
              </a:rPr>
              <a:t> (</a:t>
            </a:r>
            <a:r>
              <a:rPr lang="si-LK" sz="2800" b="1" dirty="0" smtClean="0">
                <a:latin typeface="Arial"/>
                <a:cs typeface="Arial"/>
              </a:rPr>
              <a:t>ඉතිහාසය </a:t>
            </a:r>
            <a:r>
              <a:rPr lang="en-US" sz="2800" b="1" dirty="0" smtClean="0">
                <a:latin typeface="Arial"/>
                <a:cs typeface="Arial"/>
              </a:rPr>
              <a:t>)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81200" y="5780087"/>
            <a:ext cx="4841875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3200" b="1" dirty="0" smtClean="0"/>
              <a:t>සමාජ ආර්ථික සංකල්පය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657975" y="4332982"/>
            <a:ext cx="2554288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3200" b="1" dirty="0" smtClean="0"/>
              <a:t>ආගමික පසුබිම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048375" y="1219200"/>
            <a:ext cx="3276600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3200" b="1" dirty="0" smtClean="0">
                <a:latin typeface="Arial"/>
                <a:cs typeface="Arial"/>
              </a:rPr>
              <a:t>සාහිත</a:t>
            </a:r>
            <a:r>
              <a:rPr lang="en-US" sz="3200" b="1" dirty="0" smtClean="0">
                <a:latin typeface="FMBindumathi"/>
                <a:cs typeface="Arial"/>
              </a:rPr>
              <a:t>H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endParaRPr lang="si-LK" sz="3200" b="1" dirty="0" smtClean="0">
              <a:latin typeface="Arial"/>
              <a:cs typeface="Arial"/>
            </a:endParaRPr>
          </a:p>
          <a:p>
            <a:pPr algn="ctr" eaLnBrk="1" hangingPunct="1">
              <a:defRPr/>
            </a:pPr>
            <a:r>
              <a:rPr lang="si-LK" sz="3200" b="1" dirty="0" smtClean="0"/>
              <a:t>පසුබිම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 rot="20850994">
            <a:off x="1946275" y="44958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 rot="3348789">
            <a:off x="1828800" y="1589088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 rot="7631537">
            <a:off x="6248400" y="1600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 rot="10800000">
            <a:off x="6096001" y="4256782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-5400000">
            <a:off x="4114800" y="5029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1981200" y="2286000"/>
            <a:ext cx="4876800" cy="2590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si-LK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නව ගිවිසුම (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NT</a:t>
            </a:r>
            <a:r>
              <a:rPr lang="si-LK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) </a:t>
            </a:r>
            <a:r>
              <a:rPr lang="si-LK" sz="3200" dirty="0" smtClean="0"/>
              <a:t>සමීක්ෂණ</a:t>
            </a:r>
            <a:endParaRPr lang="en-US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si-LK" sz="2800" b="1" dirty="0" smtClean="0"/>
              <a:t>කතෘ, දිනය, තර්කයන්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si-LK" sz="2800" b="1" dirty="0" smtClean="0"/>
              <a:t>පොත් කාල අනුව සකස් කිරීම්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si-LK" sz="2800" b="1" dirty="0" smtClean="0"/>
              <a:t>අද්විතීය ලක්ෂණයන් </a:t>
            </a:r>
            <a:endParaRPr lang="en-US" altLang="zh-CN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  <p:bldP spid="34820" grpId="0" autoUpdateAnimBg="0"/>
      <p:bldP spid="34821" grpId="0" autoUpdateAnimBg="0"/>
      <p:bldP spid="34822" grpId="0" autoUpdateAnimBg="0"/>
      <p:bldP spid="34823" grpId="0" autoUpdateAnimBg="0"/>
      <p:bldP spid="34824" grpId="0" animBg="1"/>
      <p:bldP spid="34825" grpId="0" animBg="1"/>
      <p:bldP spid="34827" grpId="0" animBg="1"/>
      <p:bldP spid="34828" grpId="0" animBg="1"/>
      <p:bldP spid="34829" grpId="0" animBg="1"/>
      <p:bldP spid="348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New Moody Atl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4392612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 smtClean="0"/>
              <a:t>අපේ මුලික පෙළේ ලිපි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250" y="6237288"/>
            <a:ext cx="9239250" cy="576262"/>
          </a:xfrm>
        </p:spPr>
        <p:txBody>
          <a:bodyPr/>
          <a:lstStyle/>
          <a:p>
            <a:pPr algn="ctr" eaLnBrk="1" hangingPunct="1">
              <a:buFont typeface="Wingdings" pitchFamily="-105" charset="2"/>
              <a:buChar char="n"/>
              <a:defRPr/>
            </a:pPr>
            <a:r>
              <a:rPr lang="si-LK" dirty="0" smtClean="0"/>
              <a:t>ඔබට මුලික පේළේ ලිපි කියවීමට හැකියි </a:t>
            </a:r>
            <a:endParaRPr lang="en-US" dirty="0">
              <a:ea typeface="+mn-ea"/>
            </a:endParaRPr>
          </a:p>
        </p:txBody>
      </p:sp>
      <p:pic>
        <p:nvPicPr>
          <p:cNvPr id="14029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3561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 smtClean="0">
                <a:ea typeface="ＭＳ Ｐゴシック" charset="0"/>
              </a:rPr>
              <a:t>මම එන්නේ භූ කම්පන සහිත ස්ථානයකින් 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4386" name="Picture 5" descr="Earthquake Index Ma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7625"/>
            <a:ext cx="60198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1143000" y="3886200"/>
            <a:ext cx="457200" cy="457200"/>
          </a:xfrm>
          <a:prstGeom prst="ellipse">
            <a:avLst/>
          </a:prstGeom>
          <a:noFill/>
          <a:ln w="57150" cap="sq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sz="3200" b="1" dirty="0" smtClean="0"/>
              <a:t>මෙම ඉදිරිපත් කිරීම නොමිලයේ ලබා ගන්න!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22155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07514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8382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2400" b="1" dirty="0" smtClean="0">
                <a:latin typeface="Helvetica" charset="0"/>
                <a:ea typeface="Osaka" charset="0"/>
                <a:cs typeface="Osaka" charset="0"/>
              </a:rPr>
              <a:t>නව ගිවිසුම් පසුබිම සදහා ලින්ක්: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49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5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7618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271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si-LK" sz="36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සුසන් දේවස්ථානයේ කාන්තාවන්ට උගන්වයි </a:t>
            </a:r>
          </a:p>
          <a:p>
            <a:pPr algn="ctr" eaLnBrk="1" hangingPunct="1">
              <a:defRPr/>
            </a:pP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7" name="Picture 6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68" y="0"/>
            <a:ext cx="3383632" cy="13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2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0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i-LK" sz="28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කාන්තා බයිබල් පාඩම් 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 </a:t>
            </a:r>
            <a:b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</a:b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1-2 </a:t>
            </a:r>
            <a:r>
              <a:rPr lang="si-LK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රාජාවලිය </a:t>
            </a:r>
            <a:endParaRPr lang="en-US" sz="2800" b="1" i="1" dirty="0" smtClean="0">
              <a:solidFill>
                <a:srgbClr val="FFFFFF"/>
              </a:solidFill>
              <a:latin typeface="Arial" charset="0"/>
              <a:cs typeface="Arial" charset="0"/>
              <a:sym typeface="Trebuchet MS" charset="0"/>
            </a:endParaRPr>
          </a:p>
        </p:txBody>
      </p:sp>
      <p:sp>
        <p:nvSpPr>
          <p:cNvPr id="339971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63713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ඇමරිකා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ඉන්දියා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සිංගප්පූරුව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නවසීලන්තය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සිම්බාබ්වේ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si-LK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හෝලන්තය 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282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200" b="1" dirty="0" smtClean="0">
                <a:cs typeface="+mj-cs"/>
              </a:rPr>
              <a:t>තායිලන්තය </a:t>
            </a:r>
            <a:r>
              <a:rPr lang="en-US" sz="3200" b="1" dirty="0" smtClean="0">
                <a:cs typeface="+mj-cs"/>
              </a:rPr>
              <a:t> • </a:t>
            </a:r>
            <a:r>
              <a:rPr lang="si-LK" sz="3200" b="1" dirty="0" smtClean="0">
                <a:cs typeface="+mj-cs"/>
              </a:rPr>
              <a:t>මොන්ගෝලියාව </a:t>
            </a:r>
            <a:r>
              <a:rPr lang="en-US" sz="3200" b="1" dirty="0" smtClean="0">
                <a:cs typeface="+mj-cs"/>
              </a:rPr>
              <a:t> • </a:t>
            </a:r>
            <a:r>
              <a:rPr lang="si-LK" sz="3200" b="1" dirty="0" smtClean="0">
                <a:cs typeface="+mj-cs"/>
              </a:rPr>
              <a:t>මියෙන්මාරය </a:t>
            </a:r>
            <a:r>
              <a:rPr lang="en-US" sz="3200" b="1" dirty="0" smtClean="0">
                <a:cs typeface="+mj-cs"/>
              </a:rPr>
              <a:t> • </a:t>
            </a:r>
            <a:r>
              <a:rPr lang="si-LK" sz="3200" b="1" dirty="0" smtClean="0">
                <a:cs typeface="+mj-cs"/>
              </a:rPr>
              <a:t>ඉන්දුනීසියාව</a:t>
            </a:r>
            <a:endParaRPr lang="en-US" sz="3200" b="1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4389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7647"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1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International community school </a:t>
            </a:r>
            <a:b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(est. 1993)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298" b="11484"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73038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638800"/>
            <a:ext cx="9251951" cy="1295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cs typeface="+mj-cs"/>
              </a:rPr>
              <a:t>ICS </a:t>
            </a:r>
            <a:r>
              <a:rPr lang="si-LK" sz="4000" b="1" dirty="0" smtClean="0">
                <a:cs typeface="+mj-cs"/>
              </a:rPr>
              <a:t>දැනට සිසුන් </a:t>
            </a:r>
            <a:r>
              <a:rPr lang="en-US" sz="4000" b="1" dirty="0" smtClean="0">
                <a:cs typeface="+mj-cs"/>
              </a:rPr>
              <a:t>480</a:t>
            </a:r>
            <a:r>
              <a:rPr lang="si-LK" sz="4000" b="1" dirty="0" smtClean="0">
                <a:cs typeface="+mj-cs"/>
              </a:rPr>
              <a:t>කින් සමන්විතයි </a:t>
            </a:r>
            <a:r>
              <a:rPr lang="en-US" sz="4000" b="1" dirty="0" smtClean="0">
                <a:cs typeface="+mj-cs"/>
              </a:rPr>
              <a:t>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ජපානය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ඇමරිකාව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ඉන්දියාව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කොරියා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ICS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4" y="3209925"/>
            <a:ext cx="1660526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තායිලන්තය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ඉන්දුනීසියාව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04800" y="2576513"/>
            <a:ext cx="2286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ස්විට්සර්ලන්තය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40011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2000" b="1" dirty="0" smtClean="0">
                <a:solidFill>
                  <a:srgbClr val="FFFFFF"/>
                </a:solidFill>
                <a:latin typeface="Arial" charset="0"/>
              </a:rPr>
              <a:t>යු.කේ 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ඕස්ටේලියාව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මෙක්සිකෝ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954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වෙනිසුවේලාව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2" y="4776788"/>
            <a:ext cx="1658937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දකුණු අප්රිකාව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ඉතාලිය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බ්‍රසිල්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5" y="23515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2054176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sz="1800" b="1" dirty="0" smtClean="0">
                <a:solidFill>
                  <a:srgbClr val="FFFFFF"/>
                </a:solidFill>
                <a:latin typeface="Arial" charset="0"/>
              </a:rPr>
              <a:t>ස්වීඩන් 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89" y="23515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189" y="23515"/>
            <a:ext cx="3528392" cy="1922446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218522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2004:Templates:Presentations:Designs:Bar Code</Template>
  <TotalTime>3008</TotalTime>
  <Words>1095</Words>
  <Application>Microsoft Macintosh PowerPoint</Application>
  <PresentationFormat>On-screen Show (4:3)</PresentationFormat>
  <Paragraphs>255</Paragraphs>
  <Slides>41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Blue Diagonal</vt:lpstr>
      <vt:lpstr>Bar Code</vt:lpstr>
      <vt:lpstr>2_Blank Presentation</vt:lpstr>
      <vt:lpstr>10_Default Design</vt:lpstr>
      <vt:lpstr>8_Default Design</vt:lpstr>
      <vt:lpstr>1_Blue Diagonal</vt:lpstr>
      <vt:lpstr>Stream</vt:lpstr>
      <vt:lpstr>Orbit</vt:lpstr>
      <vt:lpstr>1_Stream</vt:lpstr>
      <vt:lpstr>2_Blue Diagonal</vt:lpstr>
      <vt:lpstr>11_Blank Presentation</vt:lpstr>
      <vt:lpstr>8_Office Theme</vt:lpstr>
      <vt:lpstr>4_Beam</vt:lpstr>
      <vt:lpstr>7_Blank Presentation</vt:lpstr>
      <vt:lpstr>Beam</vt:lpstr>
      <vt:lpstr>3_Default Design</vt:lpstr>
      <vt:lpstr>2_Beam</vt:lpstr>
      <vt:lpstr>White on Black Background</vt:lpstr>
      <vt:lpstr>නව ගිවිසුම්  පසුබිම </vt:lpstr>
      <vt:lpstr>ඔබව හදුන්වා දෙන්න !</vt:lpstr>
      <vt:lpstr>මම එන්නේ කොහේ සිටද? </vt:lpstr>
      <vt:lpstr>මම එන්නේ භූ කම්පන සහිත ස්ථානයකින්  </vt:lpstr>
      <vt:lpstr>Our People</vt:lpstr>
      <vt:lpstr>PowerPoint Presentation</vt:lpstr>
      <vt:lpstr>තායිලන්තය  • මොන්ගෝලියාව  • මියෙන්මාරය  • ඉන්දුනීසියාව</vt:lpstr>
      <vt:lpstr>International community school  (est. 1993)</vt:lpstr>
      <vt:lpstr>ICS දැනට සිසුන් 480කින් සමන්විතයි !</vt:lpstr>
      <vt:lpstr>අපේ දරුවන් තිදෙනා </vt:lpstr>
      <vt:lpstr>අපේ දරුවන් තිදෙනා </vt:lpstr>
      <vt:lpstr>The Griffiths  9 Jan 2016</vt:lpstr>
      <vt:lpstr>ක්ට් (30)  රැකියාව  IT  පදිංචිය සිටැල් </vt:lpstr>
      <vt:lpstr>ස්තේපන්, ස්පිරිට් එයලයින්හි ගුවන් නියමුවෙක්- බෝයිස්, ඉදාහෝ</vt:lpstr>
      <vt:lpstr>Spirit Airbus A320</vt:lpstr>
      <vt:lpstr>ස්තේපන්  174 මගීන් සමග ගමන්කරයි </vt:lpstr>
      <vt:lpstr>කාරා  හා  ක්ට්   •   කැති  හා ස්තේපන් </vt:lpstr>
      <vt:lpstr>ජෝන් (24) ග්රැෆික් ආටීස්ට්-  රෙඩ් ලන්ඩ්ස්, කැලිෆෝනියා </vt:lpstr>
      <vt:lpstr>අපේ සේවා ආයතනය …</vt:lpstr>
      <vt:lpstr>Crossroads People අගෝස්තු  2017</vt:lpstr>
      <vt:lpstr>Our People</vt:lpstr>
      <vt:lpstr>Our People</vt:lpstr>
      <vt:lpstr>Our People</vt:lpstr>
      <vt:lpstr>SBC ආචාර්ය මණ්ඩලයේ සේවා අධ්‍යන හසුරුවන්නේ මා විසින්  (DMin)</vt:lpstr>
      <vt:lpstr>Leading Change &amp; Conflict Resolution  (Dr. Alan McMahan Oct 2016)</vt:lpstr>
      <vt:lpstr>The Lord Reigns</vt:lpstr>
      <vt:lpstr>The Lord Reigns</vt:lpstr>
      <vt:lpstr>The Lord Reigns</vt:lpstr>
      <vt:lpstr>පාඨමාලා විස්තරය </vt:lpstr>
      <vt:lpstr>පාඨමාලා අරමුණු</vt:lpstr>
      <vt:lpstr>පාඨමාලාවේ නියමයන්  </vt:lpstr>
      <vt:lpstr> ලබා ගන්නේ කෙසේද? …</vt:lpstr>
      <vt:lpstr>ගැටළු සදහා පිළිතුරු ලිවීම හා  විභාග පොත් බලා නොවෙයි !</vt:lpstr>
      <vt:lpstr>Quiz #1</vt:lpstr>
      <vt:lpstr>පැවරුම් ගොනුව </vt:lpstr>
      <vt:lpstr>පවර් පොයින්ට්  (ස්ලඩ්ස් 945) සිසු වැඩ පොත්  (පිටු 100) ගුරු ලියවිලි (පිටු 400)</vt:lpstr>
      <vt:lpstr>වෙනත් කරුණු</vt:lpstr>
      <vt:lpstr>NTS vs. NTB</vt:lpstr>
      <vt:lpstr>අපේ මුලික පෙළේ ලිපි</vt:lpstr>
      <vt:lpstr>නව ගිවිසුම් පසුබිම සදහා ලින්ක්: BibleStudyDownloads.org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203</cp:revision>
  <dcterms:created xsi:type="dcterms:W3CDTF">2009-09-07T00:49:46Z</dcterms:created>
  <dcterms:modified xsi:type="dcterms:W3CDTF">2017-09-02T15:31:55Z</dcterms:modified>
</cp:coreProperties>
</file>